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1" r:id="rId2"/>
    <p:sldId id="269" r:id="rId3"/>
    <p:sldId id="270" r:id="rId4"/>
    <p:sldId id="265" r:id="rId5"/>
    <p:sldId id="261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A02F"/>
    <a:srgbClr val="BBDC50"/>
    <a:srgbClr val="FBC721"/>
    <a:srgbClr val="54E911"/>
    <a:srgbClr val="9AF703"/>
    <a:srgbClr val="FC7430"/>
    <a:srgbClr val="D47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9" autoAdjust="0"/>
    <p:restoredTop sz="94660" autoAdjust="0"/>
  </p:normalViewPr>
  <p:slideViewPr>
    <p:cSldViewPr snapToGrid="0">
      <p:cViewPr varScale="1">
        <p:scale>
          <a:sx n="134" d="100"/>
          <a:sy n="134" d="100"/>
        </p:scale>
        <p:origin x="504" y="6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01" d="100"/>
          <a:sy n="101" d="100"/>
        </p:scale>
        <p:origin x="4293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jpeg>
</file>

<file path=ppt/media/image13.gif>
</file>

<file path=ppt/media/image2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p4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344FF-71CD-4AB6-9049-C59A18D330D6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4874C-0C5D-4167-8502-2A80B1952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6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4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93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21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3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55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FF080A-8A78-4EF6-BB0B-0A3B90E116E0}"/>
              </a:ext>
            </a:extLst>
          </p:cNvPr>
          <p:cNvSpPr/>
          <p:nvPr userDrawn="1"/>
        </p:nvSpPr>
        <p:spPr>
          <a:xfrm>
            <a:off x="0" y="0"/>
            <a:ext cx="12192000" cy="11992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8C37DD-DFA5-49FD-9287-94A751C03436}"/>
              </a:ext>
            </a:extLst>
          </p:cNvPr>
          <p:cNvSpPr txBox="1"/>
          <p:nvPr userDrawn="1"/>
        </p:nvSpPr>
        <p:spPr>
          <a:xfrm>
            <a:off x="2274757" y="137941"/>
            <a:ext cx="896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NimbusRomNo9L-Medi"/>
              </a:rPr>
              <a:t>Camera Autocalibration using Predominantly Planar Aerial Imagery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8A7480FD-D64E-4E07-8E97-4D0C97215E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20" y="95563"/>
            <a:ext cx="913776" cy="913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A28642FB-E9D4-4694-A74D-14111A7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082A308-E4D9-4DEC-873C-5877A5F5E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cs231a project  </a:t>
            </a:r>
            <a:r>
              <a:rPr lang="en-US" dirty="0" err="1"/>
              <a:t>mpalomar</a:t>
            </a:r>
            <a:r>
              <a:rPr lang="en-US" dirty="0"/>
              <a:t>, </a:t>
            </a:r>
            <a:r>
              <a:rPr lang="en-US" dirty="0" err="1"/>
              <a:t>carlosq</a:t>
            </a:r>
            <a:r>
              <a:rPr lang="en-US" dirty="0"/>
              <a:t> &amp; </a:t>
            </a:r>
            <a:r>
              <a:rPr lang="en-US" dirty="0" err="1"/>
              <a:t>mwhardt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3CA1D93-AEB1-47EF-8CC7-A441E515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9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D1705-0624-40E9-B443-182D7179A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6B8B3-DA00-4BDD-940E-3D697CE5D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76DE7-FAB5-4835-94D2-7249647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74525-349B-4452-A134-CC0E536C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3BD70-D4A5-467A-8335-7B9BDCB3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8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E1E6B-9F95-4FCE-AE4B-2A2C20A58A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BE346-FAAA-4290-844E-D63E7DA38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DA4E7-7848-42C0-921A-FEB19468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BFDA8-5F67-400C-8F51-3BEAEB74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0BB8C-BD0D-49A7-9351-F4181B3F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0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8E7CF-AFE6-496B-89D4-3EAEC6FC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8A224-FEC2-4C49-AAB4-AD7BFBB50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392AC-6445-4ED5-A213-4B65B861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47BAC-981C-40A4-AAF3-E86E2DF62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2F3E-FAAE-483D-ACA9-0C4EE3AE7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317F1-9BFF-4FCC-8F33-93EBF93DA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D428D-FF20-44F4-809E-6EC48109C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330DA-8829-4E74-B7AD-138EE37FC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C65CC-A3EC-4CD0-9DDF-A1C0E5A7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3137E-A248-4723-872F-3A5FD8F02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61514-5D3E-44EB-92AD-981A71A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39DC6-AED4-4406-ACF9-75BA9583D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B6EA-4958-4965-BD88-2B5E22590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A4686-6A55-497D-B94D-A758CE40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1E8ED-41F6-487E-9841-3FE7D6E0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87B64-2319-4985-B574-0F764182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2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BDB4E-BD2C-4E9C-AD75-10522F75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13677-25FB-48EC-B264-0767A844E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4096D-8C56-46E3-AEA5-1D87282C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FEC21-E798-4F43-B89C-9D7D6329B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B7D49E-6F29-485C-A1FD-6A7B8ADC5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5C229E-0487-452F-B42D-C2D916B3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29C173-595B-4B14-9454-4F131C2C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E39F2-EA8D-4EB2-8EE5-3F18DCB4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359EB-2648-4475-9E02-7E97E4B2A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85F151-AF48-4BF3-B249-0C140A0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DC681A-3460-4B81-944C-05AF553D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A97AE-F824-4906-A7F1-119E6FC3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1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686443-B309-4456-92FA-9A55A892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ED8C02-228E-4AA7-9A4B-AC38F853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2FF71-77EB-4E9E-8550-151E00E7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6CF89-879D-40FD-AF46-7C6309B6C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32BF7-64AC-4ED1-8DEC-16731582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4240F-4BB7-4E1C-96BC-5C4126C7B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305F8-A15A-497A-8324-A41F86A41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85879-1E5E-45B7-BD84-7E5A330E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155FF-4AB9-4DCD-B82D-DF7E1485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7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ADA-39BD-4246-B580-BD137628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5336BE-3091-4156-B237-465DDF82B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D3C6B1-9DCB-44C0-ABB6-877D37985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E1E60-A4C3-48FD-8E10-4ACE8F4B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C6EF0-74B9-4147-9E63-10885290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63BD0-EE4B-465A-A609-0FE031D4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0A6DD-951B-4E9B-9ED6-7DB8EABD7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3FE9A-9B3F-423F-ADFC-FF2F4ABB1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AE92-7AC1-4A3E-9898-DC9C0BCD9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0E9D4-7904-433D-953A-6611BAD39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4052D-2263-4BD2-AF19-12E276FAB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xoritxo/cs231a_Project/blob/main/presentation/cs231a_project_full.mp4" TargetMode="External"/><Relationship Id="rId2" Type="http://schemas.openxmlformats.org/officeDocument/2006/relationships/hyperlink" Target="https://youtu.be/7QhV2R64oD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4.m4a"/><Relationship Id="rId7" Type="http://schemas.openxmlformats.org/officeDocument/2006/relationships/image" Target="../media/image8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6.m4a"/><Relationship Id="rId7" Type="http://schemas.openxmlformats.org/officeDocument/2006/relationships/image" Target="../media/image3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6.m4a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5.png"/><Relationship Id="rId2" Type="http://schemas.microsoft.com/office/2007/relationships/media" Target="../media/media7.m4a"/><Relationship Id="rId1" Type="http://schemas.openxmlformats.org/officeDocument/2006/relationships/tags" Target="../tags/tag4.xml"/><Relationship Id="rId6" Type="http://schemas.openxmlformats.org/officeDocument/2006/relationships/image" Target="../media/image12.jpeg"/><Relationship Id="rId5" Type="http://schemas.openxmlformats.org/officeDocument/2006/relationships/image" Target="../media/image11.gif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5.png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13.gif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B6AD55-09BB-4817-8B33-78CE781C061B}"/>
              </a:ext>
            </a:extLst>
          </p:cNvPr>
          <p:cNvSpPr txBox="1"/>
          <p:nvPr/>
        </p:nvSpPr>
        <p:spPr>
          <a:xfrm>
            <a:off x="5192722" y="58036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8AF352-6618-4C39-B319-00537D2821DE}"/>
              </a:ext>
            </a:extLst>
          </p:cNvPr>
          <p:cNvSpPr txBox="1"/>
          <p:nvPr/>
        </p:nvSpPr>
        <p:spPr>
          <a:xfrm>
            <a:off x="4842256" y="1954784"/>
            <a:ext cx="2879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Video 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CF2307-2A68-4451-BE6D-317DAB017B1B}"/>
              </a:ext>
            </a:extLst>
          </p:cNvPr>
          <p:cNvSpPr txBox="1"/>
          <p:nvPr/>
        </p:nvSpPr>
        <p:spPr>
          <a:xfrm>
            <a:off x="3879088" y="2951480"/>
            <a:ext cx="4667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hlinkClick r:id="rId2"/>
              </a:rPr>
              <a:t>https://youtu.be/7QhV2R64oDM</a:t>
            </a:r>
            <a:endParaRPr lang="en-US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8AF02B-8A23-42CD-9A46-2298E182E178}"/>
              </a:ext>
            </a:extLst>
          </p:cNvPr>
          <p:cNvSpPr txBox="1"/>
          <p:nvPr/>
        </p:nvSpPr>
        <p:spPr>
          <a:xfrm>
            <a:off x="719328" y="3713985"/>
            <a:ext cx="1162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  <a:hlinkClick r:id="rId3"/>
              </a:rPr>
              <a:t>https://github.com/txoritxo/cs231a_Project/blob/main/presentation/cs231a_project_full.mp4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060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Problem  Statement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893326" y="4345311"/>
            <a:ext cx="2781673" cy="2106503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8706" y="4345312"/>
            <a:ext cx="2713388" cy="21264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3" y="1471883"/>
            <a:ext cx="3037567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UAVs need to be able to navigate with onboard cameras.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9095" y="1444622"/>
            <a:ext cx="1836197" cy="270775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3" y="2996608"/>
            <a:ext cx="3037567" cy="11608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Accurate navigation is very sensitive to a good calibration though.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088706" y="1444622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Temperature fluctuations, vibrations, zoom functionalities, etc. all can make a laboratory calibration invalid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088706" y="2971799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err="1">
                <a:latin typeface="Bahnschrift Light" panose="020B0502040204020203" pitchFamily="34" charset="0"/>
              </a:rPr>
              <a:t>Autocalibration</a:t>
            </a:r>
            <a:r>
              <a:rPr lang="en-US" sz="2000" dirty="0">
                <a:latin typeface="Bahnschrift Light" panose="020B0502040204020203" pitchFamily="34" charset="0"/>
              </a:rPr>
              <a:t> in flight is a solution, yet at altitude, scene is mostly planar, making traditional methods inapplicable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4481835"/>
            <a:ext cx="5297483" cy="1938992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to take advantage of the scene structure!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</a:t>
            </a:r>
            <a:r>
              <a:rPr lang="en-US" sz="2000" dirty="0" err="1">
                <a:latin typeface="Bahnschrift Light" panose="020B0502040204020203" pitchFamily="34" charset="0"/>
              </a:rPr>
              <a:t>Triggs</a:t>
            </a:r>
            <a:r>
              <a:rPr lang="en-US" sz="2000" dirty="0">
                <a:latin typeface="Bahnschrift Light" panose="020B0502040204020203" pitchFamily="34" charset="0"/>
              </a:rPr>
              <a:t> ’98] first presented a method specifically dedicated to planar scenes based upon inter-image </a:t>
            </a:r>
            <a:r>
              <a:rPr lang="en-US" sz="2000" dirty="0" err="1">
                <a:latin typeface="Bahnschrift Light" panose="020B0502040204020203" pitchFamily="34" charset="0"/>
              </a:rPr>
              <a:t>homographies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213CCE-1026-4E13-96F6-AC6192B7349F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441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47"/>
    </mc:Choice>
    <mc:Fallback xmlns="">
      <p:transition spd="slow" advTm="41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4CDC250-6612-475A-B54E-4B679A41906F}"/>
              </a:ext>
            </a:extLst>
          </p:cNvPr>
          <p:cNvGrpSpPr/>
          <p:nvPr/>
        </p:nvGrpSpPr>
        <p:grpSpPr>
          <a:xfrm>
            <a:off x="4207379" y="2373206"/>
            <a:ext cx="7822902" cy="1959469"/>
            <a:chOff x="4207379" y="2373206"/>
            <a:chExt cx="7822902" cy="195946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21C7E09-824E-46E2-8FB2-C9F92FDCC639}"/>
                </a:ext>
              </a:extLst>
            </p:cNvPr>
            <p:cNvGrpSpPr/>
            <p:nvPr/>
          </p:nvGrpSpPr>
          <p:grpSpPr>
            <a:xfrm>
              <a:off x="4207379" y="2373206"/>
              <a:ext cx="7822902" cy="1726737"/>
              <a:chOff x="4523704" y="899429"/>
              <a:chExt cx="6183060" cy="1364777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5BD6864-365B-4FBF-B1C5-C640E3DA3D7C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Feature Extraction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&amp; Matching</a:t>
                </a:r>
              </a:p>
            </p:txBody>
          </p:sp>
          <p:sp>
            <p:nvSpPr>
              <p:cNvPr id="4" name="Hexagon 3">
                <a:extLst>
                  <a:ext uri="{FF2B5EF4-FFF2-40B4-BE49-F238E27FC236}">
                    <a16:creationId xmlns:a16="http://schemas.microsoft.com/office/drawing/2014/main" id="{6DAA6076-BE10-4F4D-9385-353376C8426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C7430"/>
              </a:solidFill>
              <a:ln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1</a:t>
                </a:r>
                <a:endParaRPr lang="en-US" dirty="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D554DFD-D6B6-4447-AB1B-4C4C574D5D87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5" name="Hexagon 4">
                  <a:extLst>
                    <a:ext uri="{FF2B5EF4-FFF2-40B4-BE49-F238E27FC236}">
                      <a16:creationId xmlns:a16="http://schemas.microsoft.com/office/drawing/2014/main" id="{0BE63AC2-20A0-41E6-83BD-EE531B082F49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C743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10E02559-E4E8-412F-A6A9-8F22C960C4E7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EA4F9822-3F45-4D22-A583-D3442F0B8B2A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C743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88C5F63-030E-472C-A3F6-16C16DCC8C24}"/>
                </a:ext>
              </a:extLst>
            </p:cNvPr>
            <p:cNvSpPr txBox="1"/>
            <p:nvPr/>
          </p:nvSpPr>
          <p:spPr>
            <a:xfrm>
              <a:off x="8728064" y="3314639"/>
              <a:ext cx="2319687" cy="1018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SIFT feature extraction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FLANN matching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Filtering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329CB87-0149-40A7-B9D6-28DCA0DBD636}"/>
              </a:ext>
            </a:extLst>
          </p:cNvPr>
          <p:cNvGrpSpPr/>
          <p:nvPr/>
        </p:nvGrpSpPr>
        <p:grpSpPr>
          <a:xfrm>
            <a:off x="162533" y="3555201"/>
            <a:ext cx="7822902" cy="1726737"/>
            <a:chOff x="162533" y="3555201"/>
            <a:chExt cx="7822902" cy="172673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03E32C7-542F-4427-A6BC-FFB79AE09D07}"/>
                </a:ext>
              </a:extLst>
            </p:cNvPr>
            <p:cNvGrpSpPr/>
            <p:nvPr/>
          </p:nvGrpSpPr>
          <p:grpSpPr>
            <a:xfrm flipH="1">
              <a:off x="162533" y="3555201"/>
              <a:ext cx="7822902" cy="1726737"/>
              <a:chOff x="4523704" y="899429"/>
              <a:chExt cx="6183060" cy="1364777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2D6254FC-965F-493C-9F33-4F07AAD0EA19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Reconstruction</a:t>
                </a:r>
              </a:p>
            </p:txBody>
          </p:sp>
          <p:sp>
            <p:nvSpPr>
              <p:cNvPr id="67" name="Hexagon 66">
                <a:extLst>
                  <a:ext uri="{FF2B5EF4-FFF2-40B4-BE49-F238E27FC236}">
                    <a16:creationId xmlns:a16="http://schemas.microsoft.com/office/drawing/2014/main" id="{CA1C5052-D1B9-45AF-BE68-94A98F2B41E4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BC721"/>
              </a:solidFill>
              <a:ln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2</a:t>
                </a:r>
                <a:endParaRPr lang="en-US" dirty="0"/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21E2D5A0-5DCA-4C2E-B1AB-04B72E4EDD1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0" name="Hexagon 69">
                  <a:extLst>
                    <a:ext uri="{FF2B5EF4-FFF2-40B4-BE49-F238E27FC236}">
                      <a16:creationId xmlns:a16="http://schemas.microsoft.com/office/drawing/2014/main" id="{91E32C48-0950-429D-9439-E6901D89D6C3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BC72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B34A618A-3729-4765-9E05-C26C0520901B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9B528447-29A2-4883-B260-51252E616050}"/>
                  </a:ext>
                </a:extLst>
              </p:cNvPr>
              <p:cNvCxnSpPr>
                <a:cxnSpLocks/>
                <a:stCxn id="70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BC72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7819CE9-0F57-4DAF-82FA-15E9D890EB7B}"/>
                </a:ext>
              </a:extLst>
            </p:cNvPr>
            <p:cNvSpPr txBox="1"/>
            <p:nvPr/>
          </p:nvSpPr>
          <p:spPr>
            <a:xfrm>
              <a:off x="801886" y="4496154"/>
              <a:ext cx="2880069" cy="694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Homography estimation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RANSAC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68BFFB2C-1364-4236-BB81-2E3385CBA564}"/>
              </a:ext>
            </a:extLst>
          </p:cNvPr>
          <p:cNvGrpSpPr/>
          <p:nvPr/>
        </p:nvGrpSpPr>
        <p:grpSpPr>
          <a:xfrm>
            <a:off x="4207379" y="4745633"/>
            <a:ext cx="7822902" cy="1909043"/>
            <a:chOff x="4207379" y="4745633"/>
            <a:chExt cx="7822902" cy="1909043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25611E5-F5A6-414D-9881-8951530C6CE8}"/>
                </a:ext>
              </a:extLst>
            </p:cNvPr>
            <p:cNvGrpSpPr/>
            <p:nvPr/>
          </p:nvGrpSpPr>
          <p:grpSpPr>
            <a:xfrm>
              <a:off x="4207379" y="4745633"/>
              <a:ext cx="7822902" cy="1726737"/>
              <a:chOff x="4523704" y="899429"/>
              <a:chExt cx="6183060" cy="136477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63E728E-7ECE-48C7-883A-ABE7C7E9DB4B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 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Bundle Adjustment</a:t>
                </a:r>
              </a:p>
            </p:txBody>
          </p:sp>
          <p:sp>
            <p:nvSpPr>
              <p:cNvPr id="74" name="Hexagon 73">
                <a:extLst>
                  <a:ext uri="{FF2B5EF4-FFF2-40B4-BE49-F238E27FC236}">
                    <a16:creationId xmlns:a16="http://schemas.microsoft.com/office/drawing/2014/main" id="{3F1997D6-43CE-45DA-89A6-5E190CE9297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BBDC50"/>
              </a:solidFill>
              <a:ln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3</a:t>
                </a:r>
                <a:endParaRPr lang="en-US" dirty="0"/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672BBD13-9EDC-48C5-A962-7F2232EE20A8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7" name="Hexagon 76">
                  <a:extLst>
                    <a:ext uri="{FF2B5EF4-FFF2-40B4-BE49-F238E27FC236}">
                      <a16:creationId xmlns:a16="http://schemas.microsoft.com/office/drawing/2014/main" id="{28347260-F082-485F-A535-168630D9DFBF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BBDC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D0E1F163-607A-4C39-9162-C718E45EDE98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97ADDC8D-C0FC-45E1-983A-2304BB0CF06F}"/>
                  </a:ext>
                </a:extLst>
              </p:cNvPr>
              <p:cNvCxnSpPr>
                <a:cxnSpLocks/>
                <a:stCxn id="77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BBDC5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A86B3D6-9E20-4D36-90B3-4D6DAA4A82BC}"/>
                </a:ext>
              </a:extLst>
            </p:cNvPr>
            <p:cNvSpPr txBox="1"/>
            <p:nvPr/>
          </p:nvSpPr>
          <p:spPr>
            <a:xfrm>
              <a:off x="8823944" y="5700569"/>
              <a:ext cx="3093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Initial estimation of distortion and Central Point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Refinement of Homographies and world coordinates of scene points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CFA6D4E9-4150-457B-87AE-01F974557F42}"/>
              </a:ext>
            </a:extLst>
          </p:cNvPr>
          <p:cNvGrpSpPr/>
          <p:nvPr/>
        </p:nvGrpSpPr>
        <p:grpSpPr>
          <a:xfrm>
            <a:off x="300269" y="1300451"/>
            <a:ext cx="7395723" cy="1933818"/>
            <a:chOff x="300269" y="1300451"/>
            <a:chExt cx="7395723" cy="1933818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DF983BED-1549-4690-BF35-E662148CF5C0}"/>
                </a:ext>
              </a:extLst>
            </p:cNvPr>
            <p:cNvGrpSpPr/>
            <p:nvPr/>
          </p:nvGrpSpPr>
          <p:grpSpPr>
            <a:xfrm flipH="1">
              <a:off x="300269" y="1300451"/>
              <a:ext cx="7395723" cy="1472917"/>
              <a:chOff x="4523704" y="899429"/>
              <a:chExt cx="6852738" cy="1364777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97C2B9C-8623-49AF-9DAD-921B11F2E9D3}"/>
                  </a:ext>
                </a:extLst>
              </p:cNvPr>
              <p:cNvSpPr txBox="1"/>
              <p:nvPr/>
            </p:nvSpPr>
            <p:spPr>
              <a:xfrm>
                <a:off x="8329980" y="1202478"/>
                <a:ext cx="3046462" cy="342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Assumptions</a:t>
                </a:r>
              </a:p>
            </p:txBody>
          </p:sp>
          <p:sp>
            <p:nvSpPr>
              <p:cNvPr id="93" name="Hexagon 92">
                <a:extLst>
                  <a:ext uri="{FF2B5EF4-FFF2-40B4-BE49-F238E27FC236}">
                    <a16:creationId xmlns:a16="http://schemas.microsoft.com/office/drawing/2014/main" id="{42EAC7BB-3517-406A-8788-EB1CBDB1DB79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Asm.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BC55DB2E-02CD-4852-9CBD-31830D714B8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96" name="Hexagon 95">
                  <a:extLst>
                    <a:ext uri="{FF2B5EF4-FFF2-40B4-BE49-F238E27FC236}">
                      <a16:creationId xmlns:a16="http://schemas.microsoft.com/office/drawing/2014/main" id="{41F57685-5B8C-4ABD-8442-AAD902631C57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D0EFD29B-2905-425B-A275-08C9ADA74120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8EE55635-2DA4-4CA1-ACDC-660AFE2F9571}"/>
                  </a:ext>
                </a:extLst>
              </p:cNvPr>
              <p:cNvCxnSpPr>
                <a:cxnSpLocks/>
                <a:stCxn id="96" idx="0"/>
              </p:cNvCxnSpPr>
              <p:nvPr/>
            </p:nvCxnSpPr>
            <p:spPr>
              <a:xfrm>
                <a:off x="6106846" y="1581818"/>
                <a:ext cx="4890377" cy="0"/>
              </a:xfrm>
              <a:prstGeom prst="line">
                <a:avLst/>
              </a:prstGeom>
              <a:ln w="254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F196968-3F9D-4B2C-BB7B-3768DE1AE4A3}"/>
                </a:ext>
              </a:extLst>
            </p:cNvPr>
            <p:cNvSpPr txBox="1"/>
            <p:nvPr/>
          </p:nvSpPr>
          <p:spPr>
            <a:xfrm>
              <a:off x="754504" y="2064718"/>
              <a:ext cx="288006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Planar scene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Camera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zero-skew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Radial distortion model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FD2C362-14C4-423F-9B6F-617A06DC1EB4}"/>
              </a:ext>
            </a:extLst>
          </p:cNvPr>
          <p:cNvSpPr txBox="1"/>
          <p:nvPr/>
        </p:nvSpPr>
        <p:spPr>
          <a:xfrm>
            <a:off x="7672469" y="1328015"/>
            <a:ext cx="4578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0" i="1" u="none" strike="noStrike" baseline="0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“Forget the checkerboard: practical self-calibration using a planar scene”</a:t>
            </a:r>
          </a:p>
          <a:p>
            <a:pPr algn="ctr"/>
            <a:r>
              <a:rPr lang="en-US" sz="1100" i="1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Herrera et. Al, WACV 2016 </a:t>
            </a:r>
            <a:endParaRPr lang="en-US" sz="11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A0EEEDF-A302-4F9C-AF5B-0CB0C529C73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5A945A9-F9AA-49FB-953B-535935626DAB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787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88"/>
    </mc:Choice>
    <mc:Fallback xmlns="">
      <p:transition spd="slow" advTm="42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21C7E09-824E-46E2-8FB2-C9F92FDCC639}"/>
              </a:ext>
            </a:extLst>
          </p:cNvPr>
          <p:cNvGrpSpPr/>
          <p:nvPr/>
        </p:nvGrpSpPr>
        <p:grpSpPr>
          <a:xfrm>
            <a:off x="4127431" y="1558740"/>
            <a:ext cx="7230117" cy="1726737"/>
            <a:chOff x="4523704" y="899429"/>
            <a:chExt cx="5714535" cy="1364777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6DAA6076-BE10-4F4D-9385-353376C8426B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FC7430"/>
            </a:solidFill>
            <a:ln>
              <a:solidFill>
                <a:srgbClr val="FC74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4</a:t>
              </a:r>
              <a:endParaRPr lang="en-US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D554DFD-D6B6-4447-AB1B-4C4C574D5D87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5" name="Hexagon 4">
                <a:extLst>
                  <a:ext uri="{FF2B5EF4-FFF2-40B4-BE49-F238E27FC236}">
                    <a16:creationId xmlns:a16="http://schemas.microsoft.com/office/drawing/2014/main" id="{0BE63AC2-20A0-41E6-83BD-EE531B082F49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0E02559-E4E8-412F-A6A9-8F22C960C4E7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A4F9822-3F45-4D22-A583-D3442F0B8B2A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FC743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03E32C7-542F-4427-A6BC-FFB79AE09D07}"/>
              </a:ext>
            </a:extLst>
          </p:cNvPr>
          <p:cNvGrpSpPr/>
          <p:nvPr/>
        </p:nvGrpSpPr>
        <p:grpSpPr>
          <a:xfrm flipH="1">
            <a:off x="82585" y="2740735"/>
            <a:ext cx="7822902" cy="1726737"/>
            <a:chOff x="4523704" y="899429"/>
            <a:chExt cx="6183060" cy="1364777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D6254FC-965F-493C-9F33-4F07AAD0EA19}"/>
                </a:ext>
              </a:extLst>
            </p:cNvPr>
            <p:cNvSpPr txBox="1"/>
            <p:nvPr/>
          </p:nvSpPr>
          <p:spPr>
            <a:xfrm>
              <a:off x="7660302" y="1026334"/>
              <a:ext cx="3046462" cy="291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Bahnschrift Light" panose="020B0502040204020203" pitchFamily="34" charset="0"/>
                </a:rPr>
                <a:t>Metric Reconstruction</a:t>
              </a:r>
            </a:p>
          </p:txBody>
        </p:sp>
        <p:sp>
          <p:nvSpPr>
            <p:cNvPr id="67" name="Hexagon 66">
              <a:extLst>
                <a:ext uri="{FF2B5EF4-FFF2-40B4-BE49-F238E27FC236}">
                  <a16:creationId xmlns:a16="http://schemas.microsoft.com/office/drawing/2014/main" id="{CA1C5052-D1B9-45AF-BE68-94A98F2B41E4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FBC721"/>
            </a:solidFill>
            <a:ln>
              <a:solidFill>
                <a:srgbClr val="FBC7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5</a:t>
              </a:r>
              <a:endParaRPr lang="en-US" dirty="0"/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1E2D5A0-5DCA-4C2E-B1AB-04B72E4EDD12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70" name="Hexagon 69">
                <a:extLst>
                  <a:ext uri="{FF2B5EF4-FFF2-40B4-BE49-F238E27FC236}">
                    <a16:creationId xmlns:a16="http://schemas.microsoft.com/office/drawing/2014/main" id="{91E32C48-0950-429D-9439-E6901D89D6C3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B34A618A-3729-4765-9E05-C26C0520901B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B528447-29A2-4883-B260-51252E616050}"/>
                </a:ext>
              </a:extLst>
            </p:cNvPr>
            <p:cNvCxnSpPr>
              <a:cxnSpLocks/>
              <a:stCxn id="70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FBC72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25611E5-F5A6-414D-9881-8951530C6CE8}"/>
              </a:ext>
            </a:extLst>
          </p:cNvPr>
          <p:cNvGrpSpPr/>
          <p:nvPr/>
        </p:nvGrpSpPr>
        <p:grpSpPr>
          <a:xfrm>
            <a:off x="4127431" y="3931167"/>
            <a:ext cx="7822902" cy="1726737"/>
            <a:chOff x="4523704" y="899429"/>
            <a:chExt cx="6183060" cy="1364777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63E728E-7ECE-48C7-883A-ABE7C7E9DB4B}"/>
                </a:ext>
              </a:extLst>
            </p:cNvPr>
            <p:cNvSpPr txBox="1"/>
            <p:nvPr/>
          </p:nvSpPr>
          <p:spPr>
            <a:xfrm>
              <a:off x="7660302" y="1026334"/>
              <a:ext cx="3046462" cy="510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Bahnschrift Light" panose="020B0502040204020203" pitchFamily="34" charset="0"/>
                </a:rPr>
                <a:t>Metric </a:t>
              </a:r>
            </a:p>
            <a:p>
              <a:pPr algn="ctr"/>
              <a:r>
                <a:rPr lang="en-US" dirty="0">
                  <a:latin typeface="Bahnschrift Light" panose="020B0502040204020203" pitchFamily="34" charset="0"/>
                </a:rPr>
                <a:t>Bundle Adjustment</a:t>
              </a:r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3F1997D6-43CE-45DA-89A6-5E190CE9297B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BBDC50"/>
            </a:solidFill>
            <a:ln>
              <a:solidFill>
                <a:srgbClr val="BBDC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6</a:t>
              </a:r>
              <a:endParaRPr lang="en-US" dirty="0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672BBD13-9EDC-48C5-A962-7F2232EE20A8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77" name="Hexagon 76">
                <a:extLst>
                  <a:ext uri="{FF2B5EF4-FFF2-40B4-BE49-F238E27FC236}">
                    <a16:creationId xmlns:a16="http://schemas.microsoft.com/office/drawing/2014/main" id="{28347260-F082-485F-A535-168630D9DFBF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D0E1F163-607A-4C39-9162-C718E45EDE98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7ADDC8D-C0FC-45E1-983A-2304BB0CF06F}"/>
                </a:ext>
              </a:extLst>
            </p:cNvPr>
            <p:cNvCxnSpPr>
              <a:cxnSpLocks/>
              <a:stCxn id="77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BBDC5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8C5F63-030E-472C-A3F6-16C16DCC8C24}"/>
              </a:ext>
            </a:extLst>
          </p:cNvPr>
          <p:cNvSpPr txBox="1"/>
          <p:nvPr/>
        </p:nvSpPr>
        <p:spPr>
          <a:xfrm>
            <a:off x="8743996" y="2518255"/>
            <a:ext cx="385443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 Light" panose="020B0502040204020203" pitchFamily="34" charset="0"/>
              </a:rPr>
              <a:t>Focal length estimation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>
                <a:latin typeface="Bahnschrift Light" panose="020B0502040204020203" pitchFamily="34" charset="0"/>
              </a:rPr>
              <a:t>Non-linear </a:t>
            </a:r>
            <a:r>
              <a:rPr lang="es-ES" sz="1400" dirty="0" err="1">
                <a:latin typeface="Bahnschrift Light" panose="020B0502040204020203" pitchFamily="34" charset="0"/>
              </a:rPr>
              <a:t>minimization</a:t>
            </a:r>
            <a:endParaRPr lang="en-US" sz="1400" dirty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 Light" panose="020B0502040204020203" pitchFamily="34" charset="0"/>
              </a:rPr>
              <a:t>Principal point correction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7819CE9-0F57-4DAF-82FA-15E9D890EB7B}"/>
              </a:ext>
            </a:extLst>
          </p:cNvPr>
          <p:cNvSpPr txBox="1"/>
          <p:nvPr/>
        </p:nvSpPr>
        <p:spPr>
          <a:xfrm>
            <a:off x="51850" y="3688103"/>
            <a:ext cx="412743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>
                <a:latin typeface="Bahnschrift Light" panose="020B0502040204020203" pitchFamily="34" charset="0"/>
              </a:rPr>
              <a:t>Initial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extrinsic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guess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for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reference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frame</a:t>
            </a:r>
            <a:endParaRPr lang="en-US" sz="1400" dirty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 Light" panose="020B0502040204020203" pitchFamily="34" charset="0"/>
              </a:rPr>
              <a:t>Approximate 3D point coordinates in reference frame (triangulation)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>
                <a:latin typeface="Bahnschrift Light" panose="020B0502040204020203" pitchFamily="34" charset="0"/>
              </a:rPr>
              <a:t>Extrinsic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parameters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for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all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frames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using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i="1" dirty="0" err="1">
                <a:latin typeface="Bahnschrift Light" panose="020B0502040204020203" pitchFamily="34" charset="0"/>
              </a:rPr>
              <a:t>PnP</a:t>
            </a:r>
            <a:endParaRPr lang="en-US" sz="1400" i="1" dirty="0">
              <a:latin typeface="Bahnschrift Light" panose="020B0502040204020203" pitchFamily="34" charset="0"/>
            </a:endParaRPr>
          </a:p>
          <a:p>
            <a:pPr algn="ctr"/>
            <a:endParaRPr lang="en-US" sz="1100" dirty="0">
              <a:latin typeface="Bahnschrift Light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CAEC159-50FF-485E-99ED-B69D1420DA7A}"/>
              </a:ext>
            </a:extLst>
          </p:cNvPr>
          <p:cNvSpPr txBox="1"/>
          <p:nvPr/>
        </p:nvSpPr>
        <p:spPr>
          <a:xfrm>
            <a:off x="8337570" y="4890681"/>
            <a:ext cx="385443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>
                <a:latin typeface="Bahnschrift Light" panose="020B0502040204020203" pitchFamily="34" charset="0"/>
              </a:rPr>
              <a:t>Minimization</a:t>
            </a:r>
            <a:r>
              <a:rPr lang="es-ES" sz="1400" dirty="0">
                <a:latin typeface="Bahnschrift Light" panose="020B0502040204020203" pitchFamily="34" charset="0"/>
              </a:rPr>
              <a:t> of </a:t>
            </a:r>
            <a:r>
              <a:rPr lang="es-ES" sz="1400" dirty="0" err="1">
                <a:latin typeface="Bahnschrift Light" panose="020B0502040204020203" pitchFamily="34" charset="0"/>
              </a:rPr>
              <a:t>reprojection</a:t>
            </a:r>
            <a:r>
              <a:rPr lang="es-ES" sz="1400" dirty="0">
                <a:latin typeface="Bahnschrift Light" panose="020B0502040204020203" pitchFamily="34" charset="0"/>
              </a:rPr>
              <a:t> </a:t>
            </a:r>
            <a:r>
              <a:rPr lang="es-ES" sz="1400" dirty="0" err="1">
                <a:latin typeface="Bahnschrift Light" panose="020B0502040204020203" pitchFamily="34" charset="0"/>
              </a:rPr>
              <a:t>errors</a:t>
            </a:r>
            <a:endParaRPr lang="en-US" sz="1400" dirty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Bahnschrift Light" panose="020B0502040204020203" pitchFamily="34" charset="0"/>
              </a:rPr>
              <a:t>Refine 3D scene point coordinates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>
                <a:latin typeface="Bahnschrift Light" panose="020B0502040204020203" pitchFamily="34" charset="0"/>
              </a:rPr>
              <a:t>Refine </a:t>
            </a:r>
            <a:r>
              <a:rPr lang="es-ES" sz="1400" dirty="0" err="1">
                <a:latin typeface="Bahnschrift Light" panose="020B0502040204020203" pitchFamily="34" charset="0"/>
              </a:rPr>
              <a:t>intrinsics</a:t>
            </a:r>
            <a:r>
              <a:rPr lang="es-ES" sz="1400" dirty="0">
                <a:latin typeface="Bahnschrift Light" panose="020B0502040204020203" pitchFamily="34" charset="0"/>
              </a:rPr>
              <a:t> and </a:t>
            </a:r>
            <a:r>
              <a:rPr lang="es-ES" sz="1400" dirty="0" err="1">
                <a:latin typeface="Bahnschrift Light" panose="020B0502040204020203" pitchFamily="34" charset="0"/>
              </a:rPr>
              <a:t>distortion</a:t>
            </a:r>
            <a:endParaRPr lang="en-US" sz="1400" dirty="0">
              <a:latin typeface="Bahnschrift Light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BD6864-365B-4FBF-B1C5-C640E3DA3D7C}"/>
              </a:ext>
            </a:extLst>
          </p:cNvPr>
          <p:cNvSpPr txBox="1"/>
          <p:nvPr/>
        </p:nvSpPr>
        <p:spPr>
          <a:xfrm>
            <a:off x="8095903" y="1719302"/>
            <a:ext cx="3854430" cy="646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Bahnschrift Light" panose="020B0502040204020203" pitchFamily="34" charset="0"/>
              </a:rPr>
              <a:t>Homography</a:t>
            </a:r>
            <a:r>
              <a:rPr lang="en-US" dirty="0">
                <a:latin typeface="Bahnschrift Light" panose="020B0502040204020203" pitchFamily="34" charset="0"/>
              </a:rPr>
              <a:t> based </a:t>
            </a:r>
          </a:p>
          <a:p>
            <a:pPr algn="ctr"/>
            <a:r>
              <a:rPr lang="en-US" dirty="0">
                <a:latin typeface="Bahnschrift Light" panose="020B0502040204020203" pitchFamily="34" charset="0"/>
              </a:rPr>
              <a:t>Self-Calibration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0EECF89-0BC8-4F86-A08E-B3D593B8D5A7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extLst>
      <p:ext uri="{BB962C8B-B14F-4D97-AF65-F5344CB8AC3E}">
        <p14:creationId xmlns:p14="http://schemas.microsoft.com/office/powerpoint/2010/main" val="404190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72"/>
    </mc:Choice>
    <mc:Fallback xmlns="">
      <p:transition spd="slow" advTm="51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813781" y="617799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F0F6B3-BF1D-42BF-B252-9EAAA1F203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32" y="1359217"/>
            <a:ext cx="2609695" cy="14101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149974" y="1370553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Baseline 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BE0A8D-8B61-4A73-A847-F7E0DCCB319E}"/>
              </a:ext>
            </a:extLst>
          </p:cNvPr>
          <p:cNvSpPr txBox="1"/>
          <p:nvPr/>
        </p:nvSpPr>
        <p:spPr>
          <a:xfrm flipH="1">
            <a:off x="149974" y="1832218"/>
            <a:ext cx="3351214" cy="33855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pPr algn="l"/>
            <a:r>
              <a:rPr lang="en-US" sz="1600" dirty="0"/>
              <a:t>DSLR + 18mm lenses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56521D-39D8-47F0-A784-418B9A7A48CF}"/>
              </a:ext>
            </a:extLst>
          </p:cNvPr>
          <p:cNvSpPr txBox="1"/>
          <p:nvPr/>
        </p:nvSpPr>
        <p:spPr>
          <a:xfrm flipH="1">
            <a:off x="149972" y="2498853"/>
            <a:ext cx="3351216" cy="30777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sz="1400" dirty="0"/>
              <a:t>Baseline: Checkerboard calibration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5EF1862-C4E3-4905-A2D6-9BCE97B3E585}"/>
              </a:ext>
            </a:extLst>
          </p:cNvPr>
          <p:cNvGrpSpPr/>
          <p:nvPr/>
        </p:nvGrpSpPr>
        <p:grpSpPr>
          <a:xfrm>
            <a:off x="7627629" y="3457264"/>
            <a:ext cx="560745" cy="488581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:a16="http://schemas.microsoft.com/office/drawing/2014/main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3DB56FDC-FCDF-43FA-998E-7C0E5B1AA7AF}"/>
                  </a:ext>
                </a:extLst>
              </p:cNvPr>
              <p:cNvGrpSpPr/>
              <p:nvPr/>
            </p:nvGrpSpPr>
            <p:grpSpPr>
              <a:xfrm>
                <a:off x="7632253" y="2963759"/>
                <a:ext cx="2228563" cy="1921175"/>
                <a:chOff x="7632253" y="2963759"/>
                <a:chExt cx="2228563" cy="1921175"/>
              </a:xfrm>
            </p:grpSpPr>
            <p:sp>
              <p:nvSpPr>
                <p:cNvPr id="14" name="Hexagon 13">
                  <a:extLst>
                    <a:ext uri="{FF2B5EF4-FFF2-40B4-BE49-F238E27FC236}">
                      <a16:creationId xmlns:a16="http://schemas.microsoft.com/office/drawing/2014/main" id="{2D708E29-D8B7-46CE-9EA3-667FEBBE61CD}"/>
                    </a:ext>
                  </a:extLst>
                </p:cNvPr>
                <p:cNvSpPr/>
                <p:nvPr/>
              </p:nvSpPr>
              <p:spPr>
                <a:xfrm>
                  <a:off x="7632253" y="2963759"/>
                  <a:ext cx="2228563" cy="1921175"/>
                </a:xfrm>
                <a:prstGeom prst="hexagon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4274FB16-6013-4612-B03E-E8E604550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1916" y="3038045"/>
                  <a:ext cx="1666510" cy="16665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id="{2C36B9CB-A12B-47FA-8BA7-EF2B11DE6B54}"/>
              </a:ext>
            </a:extLst>
          </p:cNvPr>
          <p:cNvSpPr/>
          <p:nvPr/>
        </p:nvSpPr>
        <p:spPr>
          <a:xfrm rot="3658805">
            <a:off x="7344633" y="3048872"/>
            <a:ext cx="418349" cy="291108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AB2BB0-128C-4CF2-83DF-EC5AE06A96C0}"/>
              </a:ext>
            </a:extLst>
          </p:cNvPr>
          <p:cNvSpPr txBox="1"/>
          <p:nvPr/>
        </p:nvSpPr>
        <p:spPr>
          <a:xfrm flipH="1">
            <a:off x="149974" y="2177649"/>
            <a:ext cx="3351214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Bahnschrift Light" panose="020B0502040204020203" pitchFamily="34" charset="0"/>
              </a:rPr>
              <a:t>Resized to 800x533 px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46CF84D0-3EFB-4F98-B2AC-3117FB416B51}"/>
              </a:ext>
            </a:extLst>
          </p:cNvPr>
          <p:cNvGraphicFramePr>
            <a:graphicFrameLocks noGrp="1"/>
          </p:cNvGraphicFramePr>
          <p:nvPr/>
        </p:nvGraphicFramePr>
        <p:xfrm>
          <a:off x="3342069" y="4443972"/>
          <a:ext cx="8697033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:a16="http://schemas.microsoft.com/office/drawing/2014/main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:a16="http://schemas.microsoft.com/office/drawing/2014/main" val="1719616677"/>
                    </a:ext>
                  </a:extLst>
                </a:gridCol>
                <a:gridCol w="2622915">
                  <a:extLst>
                    <a:ext uri="{9D8B030D-6E8A-4147-A177-3AD203B41FA5}">
                      <a16:colId xmlns:a16="http://schemas.microsoft.com/office/drawing/2014/main" val="3072253416"/>
                    </a:ext>
                  </a:extLst>
                </a:gridCol>
                <a:gridCol w="2662357">
                  <a:extLst>
                    <a:ext uri="{9D8B030D-6E8A-4147-A177-3AD203B41FA5}">
                      <a16:colId xmlns:a16="http://schemas.microsoft.com/office/drawing/2014/main" val="323355023"/>
                    </a:ext>
                  </a:extLst>
                </a:gridCol>
                <a:gridCol w="1301597">
                  <a:extLst>
                    <a:ext uri="{9D8B030D-6E8A-4147-A177-3AD203B41FA5}">
                      <a16:colId xmlns:a16="http://schemas.microsoft.com/office/drawing/2014/main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Checkerboard 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Planar Self-Cal.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657.611 (18.25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664.954 (18.45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658.268 (18.27 mm)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666.036 (18.49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401.66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425.684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5.98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289.896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283.173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Distortion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-1.76E-01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3.75E-07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1.04E-01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3.96E-13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10.28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701539435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EA0A34B2-FB01-4BA8-9E8C-E734F5D21C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1928" y="1366050"/>
            <a:ext cx="2728702" cy="144396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AE5032A-1386-4057-98EC-A95AD4E02C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405" y="3360249"/>
            <a:ext cx="597944" cy="761020"/>
          </a:xfrm>
          <a:prstGeom prst="rect">
            <a:avLst/>
          </a:prstGeom>
        </p:spPr>
      </p:pic>
      <p:sp>
        <p:nvSpPr>
          <p:cNvPr id="37" name="Arrow: Striped Right 36">
            <a:extLst>
              <a:ext uri="{FF2B5EF4-FFF2-40B4-BE49-F238E27FC236}">
                <a16:creationId xmlns:a16="http://schemas.microsoft.com/office/drawing/2014/main" id="{953827C2-BEE4-428B-964C-4534CF8D933E}"/>
              </a:ext>
            </a:extLst>
          </p:cNvPr>
          <p:cNvSpPr/>
          <p:nvPr/>
        </p:nvSpPr>
        <p:spPr>
          <a:xfrm rot="17941195" flipH="1">
            <a:off x="9196128" y="3062274"/>
            <a:ext cx="418349" cy="291108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Striped Right 37">
            <a:extLst>
              <a:ext uri="{FF2B5EF4-FFF2-40B4-BE49-F238E27FC236}">
                <a16:creationId xmlns:a16="http://schemas.microsoft.com/office/drawing/2014/main" id="{3F94F364-62C7-4E8B-BA9C-7FE3BE39C608}"/>
              </a:ext>
            </a:extLst>
          </p:cNvPr>
          <p:cNvSpPr/>
          <p:nvPr/>
        </p:nvSpPr>
        <p:spPr>
          <a:xfrm rot="5400000">
            <a:off x="8276302" y="4004285"/>
            <a:ext cx="418349" cy="291108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AC01EB-6313-4967-A76D-9F9290731F05}"/>
              </a:ext>
            </a:extLst>
          </p:cNvPr>
          <p:cNvSpPr txBox="1"/>
          <p:nvPr/>
        </p:nvSpPr>
        <p:spPr>
          <a:xfrm>
            <a:off x="6639453" y="3601535"/>
            <a:ext cx="10432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" dirty="0">
                <a:latin typeface="Bahnschrift Light" panose="020B0502040204020203" pitchFamily="34" charset="0"/>
              </a:rPr>
              <a:t>Matlab Calibration Toolbox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1496CCB-53AA-4C41-A8F0-C93364385C96}"/>
              </a:ext>
            </a:extLst>
          </p:cNvPr>
          <p:cNvSpPr txBox="1"/>
          <p:nvPr/>
        </p:nvSpPr>
        <p:spPr>
          <a:xfrm>
            <a:off x="9154948" y="3565848"/>
            <a:ext cx="10432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00" dirty="0">
                <a:latin typeface="Bahnschrift Light" panose="020B0502040204020203" pitchFamily="34" charset="0"/>
              </a:rPr>
              <a:t>Custom planar self calibration method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12FAF41-F9F3-4B72-8E7C-098C707C25B2}"/>
              </a:ext>
            </a:extLst>
          </p:cNvPr>
          <p:cNvSpPr txBox="1"/>
          <p:nvPr/>
        </p:nvSpPr>
        <p:spPr>
          <a:xfrm flipH="1">
            <a:off x="149974" y="3659604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Results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D77590-1E8C-4BD9-A7CF-0A2AA7BE8DC1}"/>
              </a:ext>
            </a:extLst>
          </p:cNvPr>
          <p:cNvSpPr txBox="1"/>
          <p:nvPr/>
        </p:nvSpPr>
        <p:spPr>
          <a:xfrm flipH="1">
            <a:off x="149781" y="4129758"/>
            <a:ext cx="2903118" cy="2769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pPr algn="l"/>
            <a:r>
              <a:rPr lang="en-US" sz="1200" dirty="0"/>
              <a:t>Focal Length very accurate ~ 1.2%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4376071-8603-4372-B6E8-4440827917EA}"/>
              </a:ext>
            </a:extLst>
          </p:cNvPr>
          <p:cNvSpPr txBox="1"/>
          <p:nvPr/>
        </p:nvSpPr>
        <p:spPr>
          <a:xfrm flipH="1">
            <a:off x="149780" y="4413802"/>
            <a:ext cx="2906240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Bahnschrift Light" panose="020B0502040204020203" pitchFamily="34" charset="0"/>
              </a:rPr>
              <a:t>Less accurate Principal point ~ 2.5–6 %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AFD556-8DB0-405E-9C1B-F23CE4B98F39}"/>
              </a:ext>
            </a:extLst>
          </p:cNvPr>
          <p:cNvSpPr txBox="1"/>
          <p:nvPr/>
        </p:nvSpPr>
        <p:spPr>
          <a:xfrm flipH="1">
            <a:off x="152898" y="4702926"/>
            <a:ext cx="2903122" cy="46166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latin typeface="Bahnschrift Light" panose="020B0502040204020203" pitchFamily="34" charset="0"/>
              </a:rPr>
              <a:t>Reprojection error slightly better than Checkerboard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0D6FA7-3644-454D-868C-8DF09B87F604}"/>
              </a:ext>
            </a:extLst>
          </p:cNvPr>
          <p:cNvSpPr txBox="1"/>
          <p:nvPr/>
        </p:nvSpPr>
        <p:spPr>
          <a:xfrm flipH="1">
            <a:off x="149779" y="5172738"/>
            <a:ext cx="2903121" cy="43088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sz="1100" dirty="0"/>
              <a:t>High error in distortion, probably due to different Distortion models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0A5145-4604-4C14-9267-63F7F770D11E}"/>
              </a:ext>
            </a:extLst>
          </p:cNvPr>
          <p:cNvSpPr txBox="1"/>
          <p:nvPr/>
        </p:nvSpPr>
        <p:spPr>
          <a:xfrm flipH="1">
            <a:off x="149779" y="2820057"/>
            <a:ext cx="3351410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Bahnschrift Light" panose="020B0502040204020203" pitchFamily="34" charset="0"/>
              </a:rPr>
              <a:t>Planar self-calibration: Poster Pictures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9BF4AF3-76B2-49BA-8321-4BB7B3D0C372}"/>
              </a:ext>
            </a:extLst>
          </p:cNvPr>
          <p:cNvSpPr txBox="1"/>
          <p:nvPr/>
        </p:nvSpPr>
        <p:spPr>
          <a:xfrm flipH="1">
            <a:off x="149779" y="3124873"/>
            <a:ext cx="3351216" cy="30777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sz="1400" dirty="0"/>
              <a:t>Custom Python implementation</a:t>
            </a:r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9A533A56-882F-433F-8FFD-045F98CD8ED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2550A76-BF7E-4005-8DAE-A74C404B8BF6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321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67"/>
    </mc:Choice>
    <mc:Fallback xmlns="">
      <p:transition spd="slow" advTm="42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7" grpId="0" animBg="1"/>
      <p:bldP spid="9" grpId="0" animBg="1"/>
      <p:bldP spid="16" grpId="0" animBg="1"/>
      <p:bldP spid="24" grpId="0" animBg="1"/>
      <p:bldP spid="29" grpId="0" animBg="1"/>
      <p:bldP spid="37" grpId="0" animBg="1"/>
      <p:bldP spid="38" grpId="0" animBg="1"/>
      <p:bldP spid="39" grpId="0"/>
      <p:bldP spid="40" grpId="0"/>
      <p:bldP spid="45" grpId="0" animBg="1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168343" y="568079"/>
            <a:ext cx="4102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>
                <a:solidFill>
                  <a:schemeClr val="bg1"/>
                </a:solidFill>
              </a:rPr>
              <a:t>Results</a:t>
            </a:r>
            <a:r>
              <a:rPr lang="es-ES" sz="2400" dirty="0">
                <a:solidFill>
                  <a:schemeClr val="bg1"/>
                </a:solidFill>
              </a:rPr>
              <a:t> </a:t>
            </a:r>
            <a:r>
              <a:rPr lang="es-ES" sz="2400" dirty="0" err="1">
                <a:solidFill>
                  <a:schemeClr val="bg1"/>
                </a:solidFill>
              </a:rPr>
              <a:t>on</a:t>
            </a:r>
            <a:r>
              <a:rPr lang="es-ES" sz="2400" dirty="0">
                <a:solidFill>
                  <a:schemeClr val="bg1"/>
                </a:solidFill>
              </a:rPr>
              <a:t> real </a:t>
            </a:r>
            <a:r>
              <a:rPr lang="es-ES" sz="2400" dirty="0" err="1">
                <a:solidFill>
                  <a:schemeClr val="bg1"/>
                </a:solidFill>
              </a:rPr>
              <a:t>aerial</a:t>
            </a:r>
            <a:r>
              <a:rPr lang="es-ES" sz="2400" dirty="0">
                <a:solidFill>
                  <a:schemeClr val="bg1"/>
                </a:solidFill>
              </a:rPr>
              <a:t> </a:t>
            </a:r>
            <a:r>
              <a:rPr lang="es-ES" sz="2400" dirty="0" err="1">
                <a:solidFill>
                  <a:schemeClr val="bg1"/>
                </a:solidFill>
              </a:rPr>
              <a:t>imagery</a:t>
            </a:r>
            <a:endParaRPr 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/>
              <p:cNvGraphicFramePr>
                <a:graphicFrameLocks noGrp="1"/>
              </p:cNvGraphicFramePr>
              <p:nvPr/>
            </p:nvGraphicFramePr>
            <p:xfrm>
              <a:off x="6219483" y="4347136"/>
              <a:ext cx="5381967" cy="238544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818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77119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883483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345492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</a:tblGrid>
                  <a:tr h="319914">
                    <a:tc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/>
                            <a:t>Autocalibration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/>
                            <a:t>Ground</a:t>
                          </a:r>
                          <a:r>
                            <a:rPr lang="es-ES" sz="1600" dirty="0"/>
                            <a:t> </a:t>
                          </a:r>
                          <a:r>
                            <a:rPr lang="es-ES" sz="1600" dirty="0" err="1"/>
                            <a:t>Truth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Error [%]</a:t>
                          </a: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1766.25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1749.42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/>
                            <a:t>0.94</a:t>
                          </a:r>
                          <a:endParaRPr lang="en-US" sz="1600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1765.00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1747.92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/>
                            <a:t>0.98</a:t>
                          </a:r>
                          <a:endParaRPr lang="en-US" sz="1600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1916.59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1891.50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1.3</a:t>
                          </a: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1085.18</a:t>
                          </a:r>
                          <a:r>
                            <a:rPr lang="es-ES" sz="1600" baseline="0" dirty="0"/>
                            <a:t> </a:t>
                          </a:r>
                          <a:r>
                            <a:rPr lang="es-ES" sz="1600" baseline="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1085.92 </a:t>
                          </a:r>
                          <a:r>
                            <a:rPr lang="es-ES" sz="1600" dirty="0" err="1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/>
                            <a:t>-0.07</a:t>
                          </a:r>
                          <a:endParaRPr lang="en-US" sz="1600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-0.206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-0.268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23.1</a:t>
                          </a: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0.0001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/>
                            <a:t>0.011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-</a:t>
                          </a:r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1071673"/>
                  </p:ext>
                </p:extLst>
              </p:nvPr>
            </p:nvGraphicFramePr>
            <p:xfrm>
              <a:off x="6219483" y="4347136"/>
              <a:ext cx="5381967" cy="238544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81801"/>
                    <a:gridCol w="1771191"/>
                    <a:gridCol w="1883483"/>
                    <a:gridCol w="1345492"/>
                  </a:tblGrid>
                  <a:tr h="335280">
                    <a:tc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Autocalibration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Ground</a:t>
                          </a:r>
                          <a:r>
                            <a:rPr lang="es-ES" sz="1600" dirty="0" smtClean="0"/>
                            <a:t> </a:t>
                          </a:r>
                          <a:r>
                            <a:rPr lang="es-ES" sz="1600" dirty="0" err="1" smtClean="0"/>
                            <a:t>Truth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Error [%]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105455" r="-1309524" b="-53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1766.25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1749.42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0.94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5452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194828" r="-1309524" b="-406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1765.00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1747.92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0.98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305357" r="-1309524" b="-32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1916.59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1891.50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1.3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5452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391379" r="-1309524" b="-2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1085.18</a:t>
                          </a:r>
                          <a:r>
                            <a:rPr lang="es-ES" sz="1600" baseline="0" dirty="0" smtClean="0"/>
                            <a:t> </a:t>
                          </a:r>
                          <a:r>
                            <a:rPr lang="es-ES" sz="1600" baseline="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-0.07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518182" r="-1309524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-0.206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-0.268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23.1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618182" r="-1309524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0.0001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0.011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-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868518" y="4641715"/>
            <a:ext cx="4662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Real </a:t>
            </a:r>
            <a:r>
              <a:rPr lang="es-ES" dirty="0" err="1"/>
              <a:t>flight</a:t>
            </a:r>
            <a:r>
              <a:rPr lang="es-ES" dirty="0"/>
              <a:t> </a:t>
            </a:r>
            <a:r>
              <a:rPr lang="es-ES" dirty="0" err="1"/>
              <a:t>imagery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landing</a:t>
            </a:r>
            <a:r>
              <a:rPr lang="es-ES" dirty="0"/>
              <a:t> </a:t>
            </a:r>
            <a:r>
              <a:rPr lang="es-ES" dirty="0" err="1"/>
              <a:t>maneuver</a:t>
            </a:r>
            <a:r>
              <a:rPr lang="es-ES" dirty="0"/>
              <a:t> at </a:t>
            </a:r>
            <a:r>
              <a:rPr lang="es-ES" dirty="0" err="1"/>
              <a:t>Sanderson</a:t>
            </a:r>
            <a:r>
              <a:rPr lang="es-ES" dirty="0"/>
              <a:t> Field </a:t>
            </a:r>
            <a:r>
              <a:rPr lang="es-ES" dirty="0" err="1"/>
              <a:t>Airport</a:t>
            </a:r>
            <a:r>
              <a:rPr lang="es-ES" dirty="0"/>
              <a:t> (Washington).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4K </a:t>
            </a:r>
            <a:r>
              <a:rPr lang="es-ES" dirty="0" err="1"/>
              <a:t>resolution</a:t>
            </a:r>
            <a:r>
              <a:rPr lang="es-ES" dirty="0"/>
              <a:t> </a:t>
            </a:r>
            <a:r>
              <a:rPr lang="es-ES" dirty="0" err="1"/>
              <a:t>images</a:t>
            </a:r>
            <a:r>
              <a:rPr lang="es-ES" dirty="0"/>
              <a:t> </a:t>
            </a:r>
            <a:r>
              <a:rPr lang="es-ES" dirty="0" err="1"/>
              <a:t>taken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GoPro</a:t>
            </a:r>
            <a:r>
              <a:rPr lang="es-ES" dirty="0"/>
              <a:t> camera (forward-</a:t>
            </a:r>
            <a:r>
              <a:rPr lang="es-ES" dirty="0" err="1"/>
              <a:t>looking</a:t>
            </a:r>
            <a:r>
              <a:rPr lang="es-E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Real </a:t>
            </a:r>
            <a:r>
              <a:rPr lang="es-ES" dirty="0" err="1"/>
              <a:t>lenses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radial + </a:t>
            </a:r>
            <a:r>
              <a:rPr lang="es-ES" dirty="0" err="1"/>
              <a:t>tangential</a:t>
            </a:r>
            <a:r>
              <a:rPr lang="es-ES" dirty="0"/>
              <a:t> </a:t>
            </a:r>
            <a:r>
              <a:rPr lang="es-ES"/>
              <a:t>distortion.</a:t>
            </a:r>
            <a:endParaRPr lang="en-US" dirty="0"/>
          </a:p>
        </p:txBody>
      </p:sp>
      <p:pic>
        <p:nvPicPr>
          <p:cNvPr id="10" name="ezgif.com-gif-to-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52550" y="1403989"/>
            <a:ext cx="9991726" cy="281433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15038" y="4641715"/>
            <a:ext cx="5715000" cy="738664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38AEE1-AE6D-4D98-9026-55E399F78C9D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extLst>
      <p:ext uri="{BB962C8B-B14F-4D97-AF65-F5344CB8AC3E}">
        <p14:creationId xmlns:p14="http://schemas.microsoft.com/office/powerpoint/2010/main" val="319437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69"/>
    </mc:Choice>
    <mc:Fallback xmlns="">
      <p:transition spd="slow" advTm="59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10"/>
        <p14:playEvt time="5055" objId="10"/>
        <p14:playEvt time="9785" objId="10"/>
        <p14:playEvt time="14286" objId="10"/>
        <p14:playEvt time="14291" objId="10"/>
        <p14:playEvt time="19019" objId="10"/>
        <p14:playEvt time="19024" objId="10"/>
        <p14:playEvt time="23753" objId="10"/>
        <p14:playEvt time="28253" objId="10"/>
        <p14:playEvt time="28258" objId="10"/>
        <p14:playEvt time="33087" objId="10"/>
        <p14:playEvt time="37603" objId="10"/>
        <p14:playEvt time="42103" objId="10"/>
        <p14:playEvt time="46603" objId="10"/>
        <p14:playEvt time="51104" objId="10"/>
        <p14:pauseEvt time="53677" objId="10"/>
        <p14:stopEvt time="59669" objId="10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Satellite Imagery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621295" y="1561853"/>
            <a:ext cx="7621954" cy="830997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osgEarth</a:t>
            </a: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is used to transform satellite </a:t>
            </a:r>
            <a:r>
              <a:rPr lang="en-US" sz="2400" dirty="0" err="1">
                <a:solidFill>
                  <a:schemeClr val="bg1"/>
                </a:solidFill>
                <a:latin typeface="Bahnschrift Light" panose="020B0502040204020203" pitchFamily="34" charset="0"/>
              </a:rPr>
              <a:t>orthoimagery</a:t>
            </a: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 to a given virtual camera perspective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455027-C865-43C6-811E-053D4A8D7700}"/>
              </a:ext>
            </a:extLst>
          </p:cNvPr>
          <p:cNvGraphicFramePr>
            <a:graphicFrameLocks noGrp="1"/>
          </p:cNvGraphicFramePr>
          <p:nvPr/>
        </p:nvGraphicFramePr>
        <p:xfrm>
          <a:off x="922194" y="2715197"/>
          <a:ext cx="7020155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:a16="http://schemas.microsoft.com/office/drawing/2014/main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:a16="http://schemas.microsoft.com/office/drawing/2014/main" val="1719616677"/>
                    </a:ext>
                  </a:extLst>
                </a:gridCol>
                <a:gridCol w="1538994">
                  <a:extLst>
                    <a:ext uri="{9D8B030D-6E8A-4147-A177-3AD203B41FA5}">
                      <a16:colId xmlns:a16="http://schemas.microsoft.com/office/drawing/2014/main" val="3072253416"/>
                    </a:ext>
                  </a:extLst>
                </a:gridCol>
                <a:gridCol w="1733266">
                  <a:extLst>
                    <a:ext uri="{9D8B030D-6E8A-4147-A177-3AD203B41FA5}">
                      <a16:colId xmlns:a16="http://schemas.microsoft.com/office/drawing/2014/main" val="323355023"/>
                    </a:ext>
                  </a:extLst>
                </a:gridCol>
                <a:gridCol w="1637731">
                  <a:extLst>
                    <a:ext uri="{9D8B030D-6E8A-4147-A177-3AD203B41FA5}">
                      <a16:colId xmlns:a16="http://schemas.microsoft.com/office/drawing/2014/main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Specified 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Planar Self-Cal.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1527.25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36.7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1455.30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30.3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511.5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480.65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6.0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383.5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415.15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8.3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-3.29E-09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-1.2515E-14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val="370153943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8539017" y="3899862"/>
            <a:ext cx="3000702" cy="267765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>
                <a:latin typeface="Bahnschrift Light" panose="020B0502040204020203" pitchFamily="34" charset="0"/>
              </a:rPr>
              <a:t>Poor results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Large estimation errors even though plane is performing roll maneuver in sample images, i.e. rotation + translation.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21296" y="5344140"/>
            <a:ext cx="7621953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>
                <a:latin typeface="Bahnschrift Light" panose="020B0502040204020203" pitchFamily="34" charset="0"/>
              </a:rPr>
              <a:t>Measures to improve numerical conditioning for optimization: 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normalized feature points, program </a:t>
            </a:r>
            <a:r>
              <a:rPr lang="en-US" sz="2000" dirty="0" err="1">
                <a:latin typeface="Bahnschrift Light" panose="020B0502040204020203" pitchFamily="34" charset="0"/>
              </a:rPr>
              <a:t>Jacobians</a:t>
            </a:r>
            <a:r>
              <a:rPr lang="en-US" sz="2000" dirty="0">
                <a:latin typeface="Bahnschrift Light" panose="020B0502040204020203" pitchFamily="34" charset="0"/>
              </a:rPr>
              <a:t> for bundle adjustments, select </a:t>
            </a:r>
            <a:r>
              <a:rPr lang="en-US" sz="2000" dirty="0" err="1">
                <a:latin typeface="Bahnschrift Light" panose="020B0502040204020203" pitchFamily="34" charset="0"/>
              </a:rPr>
              <a:t>homographies</a:t>
            </a:r>
            <a:r>
              <a:rPr lang="en-US" sz="2000" dirty="0">
                <a:latin typeface="Bahnschrift Light" panose="020B0502040204020203" pitchFamily="34" charset="0"/>
              </a:rPr>
              <a:t> with best condition numbers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7" y="1553539"/>
            <a:ext cx="3000702" cy="22541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3223" y="3923662"/>
            <a:ext cx="370144" cy="370144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DB1E2D-9F54-497C-AE35-58534C86AAD2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23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32"/>
    </mc:Choice>
    <mc:Fallback xmlns="">
      <p:transition spd="slow" advTm="24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2304495"/>
            <a:ext cx="6260123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>
                <a:latin typeface="Bahnschrift Light" panose="020B0502040204020203" pitchFamily="34" charset="0"/>
              </a:rPr>
              <a:t>Close-range imagery results: </a:t>
            </a:r>
            <a:r>
              <a:rPr lang="en-US" sz="2000" dirty="0">
                <a:latin typeface="Bahnschrift Light" panose="020B0502040204020203" pitchFamily="34" charset="0"/>
              </a:rPr>
              <a:t>Promising results with checkerboard in comparison with standard methods.  Distortion model fitting plays important role.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1631605"/>
            <a:ext cx="874245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[Herrera ’16] Autocalibration fully implemented in Python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7049221" y="2319901"/>
            <a:ext cx="4845705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>
                <a:latin typeface="Bahnschrift Light" panose="020B0502040204020203" pitchFamily="34" charset="0"/>
              </a:rPr>
              <a:t>Runway imagery results: </a:t>
            </a:r>
            <a:r>
              <a:rPr lang="en-US" sz="2000" dirty="0">
                <a:latin typeface="Bahnschrift Light" panose="020B0502040204020203" pitchFamily="34" charset="0"/>
              </a:rPr>
              <a:t>Very promising results with real flight imagery in special landing case. Good use case!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80214" y="5104062"/>
            <a:ext cx="7324533" cy="156966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to further take advantage of the scene structure to get yet better results for this application.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[Yang ’19] presented a  method specifically dedicated to </a:t>
            </a:r>
            <a:r>
              <a:rPr lang="en-US" sz="2000" dirty="0" err="1">
                <a:latin typeface="Bahnschrift Light" panose="020B0502040204020203" pitchFamily="34" charset="0"/>
              </a:rPr>
              <a:t>autocalibrate</a:t>
            </a:r>
            <a:r>
              <a:rPr lang="en-US" sz="2000" dirty="0">
                <a:latin typeface="Bahnschrift Light" panose="020B0502040204020203" pitchFamily="34" charset="0"/>
              </a:rPr>
              <a:t> planar scenes with pure translational movement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463" y="4425461"/>
            <a:ext cx="3030059" cy="22762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3716049"/>
            <a:ext cx="5665830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>
                <a:latin typeface="Bahnschrift Light" panose="020B0502040204020203" pitchFamily="34" charset="0"/>
              </a:rPr>
              <a:t>High altitude imagery results: </a:t>
            </a:r>
            <a:r>
              <a:rPr lang="en-US" sz="2000" dirty="0">
                <a:latin typeface="Bahnschrift Light" panose="020B0502040204020203" pitchFamily="34" charset="0"/>
              </a:rPr>
              <a:t>Suspect too close to degenerate case of pure translation between views of planar imagery.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786212" y="3869954"/>
            <a:ext cx="5631781" cy="461665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i="1" dirty="0">
                <a:latin typeface="Bahnschrift Light" panose="020B0502040204020203" pitchFamily="34" charset="0"/>
              </a:rPr>
              <a:t>Real flight imagery  with perpendicular view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DED7F3-BC14-4F0B-87FE-34DD8CDCCA7B}"/>
              </a:ext>
            </a:extLst>
          </p:cNvPr>
          <p:cNvSpPr txBox="1"/>
          <p:nvPr/>
        </p:nvSpPr>
        <p:spPr>
          <a:xfrm>
            <a:off x="10748210" y="600689"/>
            <a:ext cx="157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>
                <a:solidFill>
                  <a:schemeClr val="bg1"/>
                </a:solidFill>
              </a:rPr>
              <a:t>mpalomar@stanford.edu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carlosq@stanford.edu</a:t>
            </a:r>
          </a:p>
          <a:p>
            <a:r>
              <a:rPr lang="en-US" sz="1000" u="sng" dirty="0">
                <a:solidFill>
                  <a:schemeClr val="bg1"/>
                </a:solidFill>
              </a:rPr>
              <a:t>mwhardt@stanford.edu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870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81"/>
    </mc:Choice>
    <mc:Fallback xmlns="">
      <p:transition spd="slow" advTm="30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9" grpId="0" animBg="1"/>
      <p:bldP spid="13" grpId="0" animBg="1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5.5|6.2|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3.3|10.5|6.4|9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1.2|2.2|6|2.7|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4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7.8|6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593</TotalTime>
  <Words>804</Words>
  <Application>Microsoft Office PowerPoint</Application>
  <PresentationFormat>Widescreen</PresentationFormat>
  <Paragraphs>209</Paragraphs>
  <Slides>8</Slides>
  <Notes>5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Bahnschrift Light</vt:lpstr>
      <vt:lpstr>Calibri</vt:lpstr>
      <vt:lpstr>Calibri Light</vt:lpstr>
      <vt:lpstr>Cambria Math</vt:lpstr>
      <vt:lpstr>NimbusRomNo9L-Medi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</dc:creator>
  <cp:lastModifiedBy>Carlos</cp:lastModifiedBy>
  <cp:revision>52</cp:revision>
  <dcterms:created xsi:type="dcterms:W3CDTF">2021-03-13T09:14:45Z</dcterms:created>
  <dcterms:modified xsi:type="dcterms:W3CDTF">2021-03-15T16:43:21Z</dcterms:modified>
</cp:coreProperties>
</file>

<file path=docProps/thumbnail.jpeg>
</file>